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79" r:id="rId2"/>
    <p:sldId id="413" r:id="rId3"/>
    <p:sldId id="399" r:id="rId4"/>
    <p:sldId id="416" r:id="rId5"/>
    <p:sldId id="404" r:id="rId6"/>
    <p:sldId id="418" r:id="rId7"/>
    <p:sldId id="428" r:id="rId8"/>
    <p:sldId id="429" r:id="rId9"/>
    <p:sldId id="419" r:id="rId10"/>
    <p:sldId id="421" r:id="rId11"/>
    <p:sldId id="423" r:id="rId12"/>
    <p:sldId id="424" r:id="rId13"/>
    <p:sldId id="425" r:id="rId14"/>
    <p:sldId id="430" r:id="rId15"/>
    <p:sldId id="433" r:id="rId16"/>
    <p:sldId id="426" r:id="rId17"/>
    <p:sldId id="432" r:id="rId18"/>
    <p:sldId id="427" r:id="rId19"/>
    <p:sldId id="412" r:id="rId20"/>
    <p:sldId id="414" r:id="rId21"/>
    <p:sldId id="415" r:id="rId22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O IVANCICH" initials="SI" lastIdx="1" clrIdx="0">
    <p:extLst>
      <p:ext uri="{19B8F6BF-5375-455C-9EA6-DF929625EA0E}">
        <p15:presenceInfo xmlns:p15="http://schemas.microsoft.com/office/powerpoint/2012/main" userId="S::stefano.ivancich@studenti.unipd.it::912c20aa-3f77-49b7-8322-249ce98955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8000"/>
    <a:srgbClr val="0000FF"/>
    <a:srgbClr val="FF6600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76518" autoAdjust="0"/>
  </p:normalViewPr>
  <p:slideViewPr>
    <p:cSldViewPr snapToGrid="0" snapToObjects="1">
      <p:cViewPr varScale="1">
        <p:scale>
          <a:sx n="67" d="100"/>
          <a:sy n="67" d="100"/>
        </p:scale>
        <p:origin x="1260" y="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11/08/2020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11/08/2020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 of 1 second.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 </a:t>
            </a:r>
            <a:r>
              <a:rPr lang="en-US" dirty="0" err="1"/>
              <a:t>nowdays</a:t>
            </a:r>
            <a:r>
              <a:rPr lang="en-US" dirty="0"/>
              <a:t>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9540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066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5400" dirty="0"/>
              <a:t>End-to-End Framework for</a:t>
            </a:r>
            <a:br>
              <a:rPr lang="en-US" altLang="it-IT" sz="5400" dirty="0"/>
            </a:br>
            <a:r>
              <a:rPr lang="en-US" altLang="it-IT" sz="5400" dirty="0"/>
              <a:t>Key word Spotting</a:t>
            </a:r>
            <a:endParaRPr lang="en-GB" altLang="it-IT" sz="54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133726"/>
            <a:ext cx="2724581" cy="149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133727"/>
            <a:ext cx="3255961" cy="149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Supervisors: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Rossi Michele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 err="1">
                <a:solidFill>
                  <a:srgbClr val="000000"/>
                </a:solidFill>
                <a:latin typeface="Garamond" panose="02020404030301010803" pitchFamily="18" charset="0"/>
              </a:rPr>
              <a:t>Meneghello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 Francesca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883" y="6162683"/>
            <a:ext cx="2906233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Depth-wise Sep.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EB0FE0A-C625-48AE-BE50-C79BD1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1" t="13789" r="27579" b="56198"/>
          <a:stretch/>
        </p:blipFill>
        <p:spPr>
          <a:xfrm>
            <a:off x="5881060" y="1481797"/>
            <a:ext cx="3264933" cy="395228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D771A4-1E11-4CD9-9009-D70BA851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6" t="25592" r="3502" b="60998"/>
          <a:stretch/>
        </p:blipFill>
        <p:spPr>
          <a:xfrm>
            <a:off x="0" y="1028295"/>
            <a:ext cx="5871411" cy="2023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2DE1AE-03FC-4123-89EF-B30A9A2F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1" t="42311" r="821" b="40539"/>
          <a:stretch/>
        </p:blipFill>
        <p:spPr>
          <a:xfrm>
            <a:off x="-1" y="3457939"/>
            <a:ext cx="6290249" cy="26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3" r="52000"/>
          <a:stretch/>
        </p:blipFill>
        <p:spPr>
          <a:xfrm>
            <a:off x="402539" y="1016000"/>
            <a:ext cx="8069043" cy="23262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Large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0323932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96.0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93.7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41.44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0323932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5261" t="-96800" r="-295261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8558" t="-96800" r="-1923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96.0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93.7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41.44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25922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7" r="54557" b="36513"/>
          <a:stretch/>
        </p:blipFill>
        <p:spPr>
          <a:xfrm>
            <a:off x="874946" y="1028296"/>
            <a:ext cx="7366794" cy="23041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Medium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08477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0337715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95.0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92.7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262,998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399,233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39.72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0337715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6667" t="-96800" r="-316667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96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95.0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92.7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262,998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399,233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39.72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5508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54557" b="69843"/>
          <a:stretch/>
        </p:blipFill>
        <p:spPr>
          <a:xfrm>
            <a:off x="734280" y="1028296"/>
            <a:ext cx="7675439" cy="24007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Small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05168" y="6383821"/>
            <a:ext cx="55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975646"/>
                  </p:ext>
                </p:extLst>
              </p:nvPr>
            </p:nvGraphicFramePr>
            <p:xfrm>
              <a:off x="137159" y="3324988"/>
              <a:ext cx="8842372" cy="3139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92.9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90.0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127,818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241,877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37.97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975646"/>
                  </p:ext>
                </p:extLst>
              </p:nvPr>
            </p:nvGraphicFramePr>
            <p:xfrm>
              <a:off x="137159" y="3324988"/>
              <a:ext cx="8842372" cy="3139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3762" t="-104800" r="-297525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4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92.9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90.0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127,818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241,877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37.97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6206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Ensemble 10-cmd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3713501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DSConv L 80 Mels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dirty="0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M 80 Mels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M 40 MFCC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dirty="0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S 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96.8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96.4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95.6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2,624,790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1,303,726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691,463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131.01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122.04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106.09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3713501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4630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6906" t="-96667" r="-182254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7099" t="-96667" r="-93384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S 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96.8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96.4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95.6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2,624,790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1,303,726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691,463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131.01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122.04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106.09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5669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Ensemble 21-cmd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0975845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80 </a:t>
                          </a: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Mels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18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80 </a:t>
                          </a: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Mels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S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95.0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94.2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2,498,019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1,970,227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1,379,431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125.9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114.21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109.03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0975845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544257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6906" t="-91339" r="-182254" b="-109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80 </a:t>
                          </a: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Mels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S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95.0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94.2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2,498,019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1,970,227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1,379,431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125.9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114.21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109.03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75306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 10-cmd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+ 40MFCC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 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71782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 Parameters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Speed (</a:t>
                      </a:r>
                      <a:r>
                        <a:rPr lang="en-US" sz="2000" b="1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SincConv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162K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96.8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2,624,790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131.01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Medium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1,303,726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122.04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DSConvLarge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+ 80Mels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874,930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41,44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691,463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106.09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DSConvMedium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262,998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38,23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1D CNN on Raw data</a:t>
                      </a:r>
                      <a:endParaRPr lang="it-IT" sz="2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257,018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28,71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</a:t>
                      </a:r>
                      <a:r>
                        <a:rPr lang="en-US" sz="2000" b="1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DSConvSmall</a:t>
                      </a:r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+ 40MFCC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92,9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127,818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38,23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270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 21-cmd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16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 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791278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 Parameters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Speed (</a:t>
                      </a:r>
                      <a:r>
                        <a:rPr lang="en-US" sz="2000" b="1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SincConv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162K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95.2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2,498,019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125.9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Medium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95.0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1,970,227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114.21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94.2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1,379,431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109.03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DSConvLarge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93.7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738,321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39.66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DSConvMedium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92,7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832,673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39,72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DSConvSmall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604,757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37,97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1D CNN on Raw data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89,1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257,733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28,25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724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17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Conclusions: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tests showed that our model was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 keywords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Unfortunately we didn’t beat the state-of-the-art models.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found that the number of convolutional layers played a key role in detecting high-level concepts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There is not so much difference between using 80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Mels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or 40 MFCCs.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presented different model sizes in order to fit different devices.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Future Work: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hyper-parameters during training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SincConv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GDSConv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Build a Feature extractor with convolutional autoencoder</a:t>
            </a:r>
          </a:p>
        </p:txBody>
      </p:sp>
    </p:spTree>
    <p:extLst>
      <p:ext uri="{BB962C8B-B14F-4D97-AF65-F5344CB8AC3E}">
        <p14:creationId xmlns:p14="http://schemas.microsoft.com/office/powerpoint/2010/main" val="4273023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Thank You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130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18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2426573"/>
            <a:ext cx="8599487" cy="20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Thanks for your attention!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73215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3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3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Ensemble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Performances comparison against other papers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Key word spotting: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Application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Mobile phone, smart home device, consumer and robotics.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Constraints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small footprint and fast (Real Time).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Metrics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# of parameters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9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Datasets: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(Google Speech Dataset V2)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 (yes, no, up, down, left, right, on, off, stop, go)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21 commands (…, zero, one, two, three, four, five, six, seven, eight, nine,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Preprocessing techniques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 + 40delta + 40deltadelta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Learning Architectures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(Small - Medium - 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(Small - Medium - 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145480" y="3074360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954463" y="3074360"/>
            <a:ext cx="1466850" cy="127647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945857-77FA-4556-9051-5BC707F7BF83}"/>
              </a:ext>
            </a:extLst>
          </p:cNvPr>
          <p:cNvSpPr txBox="1"/>
          <p:nvPr/>
        </p:nvSpPr>
        <p:spPr>
          <a:xfrm>
            <a:off x="5147815" y="2688786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80 Mels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AEA8AD-6A59-4C53-9B94-B17E05508FD0}"/>
              </a:ext>
            </a:extLst>
          </p:cNvPr>
          <p:cNvSpPr txBox="1"/>
          <p:nvPr/>
        </p:nvSpPr>
        <p:spPr>
          <a:xfrm>
            <a:off x="6796764" y="2724003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40 MFCC</a:t>
            </a:r>
          </a:p>
        </p:txBody>
      </p:sp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169397"/>
            <a:ext cx="9144000" cy="2506521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97698"/>
              </p:ext>
            </p:extLst>
          </p:nvPr>
        </p:nvGraphicFramePr>
        <p:xfrm>
          <a:off x="1010653" y="4030338"/>
          <a:ext cx="6570822" cy="204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0274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noProof="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10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(30k - 3k - 3k)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21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(84k - 9k - 11k)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93.0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89.1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#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Speed (</a:t>
                      </a:r>
                      <a:r>
                        <a:rPr lang="en-US" sz="2200" b="1" noProof="0" dirty="0" err="1"/>
                        <a:t>ms</a:t>
                      </a:r>
                      <a:r>
                        <a:rPr lang="en-US" sz="2200" b="1" noProof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240D882-02CE-49FB-BFF3-F527FC490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4" t="10556" r="13195" b="10814"/>
          <a:stretch/>
        </p:blipFill>
        <p:spPr>
          <a:xfrm>
            <a:off x="15875" y="1040040"/>
            <a:ext cx="5576111" cy="534439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7E924267-0F68-4917-9045-DB5D9CFBC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181692"/>
            <a:ext cx="3493293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Top Mistakes: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31 Up-Off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26 Down-Go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23 Go-No</a:t>
            </a:r>
          </a:p>
        </p:txBody>
      </p:sp>
    </p:spTree>
    <p:extLst>
      <p:ext uri="{BB962C8B-B14F-4D97-AF65-F5344CB8AC3E}">
        <p14:creationId xmlns:p14="http://schemas.microsoft.com/office/powerpoint/2010/main" val="976998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025D1C1-38C5-4D4A-92D8-4891FEDD2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72" r="14028" b="8791"/>
          <a:stretch/>
        </p:blipFill>
        <p:spPr>
          <a:xfrm>
            <a:off x="0" y="1016001"/>
            <a:ext cx="5777971" cy="5392476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F24DC1E6-AF70-4AEA-8631-8C335BDC4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7971" y="1181692"/>
            <a:ext cx="3201722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Top Mistakes: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85 Four-Unknown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65 Three-Unknown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Actually it confuses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Four - For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Three - Tree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Separable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23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 convolution: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uses less parameters, less memory and less computations than regular convolutional layers, and perform better.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There are two types of Separable convolution: Spatial and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Spatial separable 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divides a kernel into two, smaller kernels.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E.g. divide a 3x3 kernel into a 3x1 and 1x3 kernel. So, instead of doing one convolution with 9 multiplications, we do two convolutions with 3 multiplications each (6 in total) to achieve the same effect.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Problem: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not all kernels can be “separated” (mathematically) into two.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Separable convolution: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uses kernels that cannot be “factored” into two smaller kernels. It deals not just with the spatial dimensions, but also with the depth dimension (number of channels).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Splits a kernel into 2 separate kernels that do two convolutions: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convolution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pointwise (1x1) convolution.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5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5411</TotalTime>
  <Words>1867</Words>
  <Application>Microsoft Office PowerPoint</Application>
  <PresentationFormat>Presentazione su schermo (4:3)</PresentationFormat>
  <Paragraphs>482</Paragraphs>
  <Slides>21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9" baseType="lpstr">
      <vt:lpstr>Arial</vt:lpstr>
      <vt:lpstr>Calibri</vt:lpstr>
      <vt:lpstr>Cambria Math</vt:lpstr>
      <vt:lpstr>Garamond</vt:lpstr>
      <vt:lpstr>Tw Cen MT</vt:lpstr>
      <vt:lpstr>Wingdings</vt:lpstr>
      <vt:lpstr>Wingdings 2</vt:lpstr>
      <vt:lpstr>SIGNET-template2</vt:lpstr>
      <vt:lpstr>End-to-End Framework for Key word Spotting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STEFANO IVANCICH</cp:lastModifiedBy>
  <cp:revision>761</cp:revision>
  <dcterms:created xsi:type="dcterms:W3CDTF">2011-09-22T18:51:05Z</dcterms:created>
  <dcterms:modified xsi:type="dcterms:W3CDTF">2020-08-11T16:00:14Z</dcterms:modified>
</cp:coreProperties>
</file>